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4CB805E-47F0-4DE3-AF24-4FB9368ADA78}" type="datetimeFigureOut">
              <a:rPr lang="it-IT" smtClean="0"/>
              <a:t>14/11/2016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CB805E-47F0-4DE3-AF24-4FB9368ADA78}" type="datetimeFigureOut">
              <a:rPr lang="it-IT" smtClean="0"/>
              <a:t>14/11/2016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CB805E-47F0-4DE3-AF24-4FB9368ADA78}" type="datetimeFigureOut">
              <a:rPr lang="it-IT" smtClean="0"/>
              <a:t>14/11/2016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4CB805E-47F0-4DE3-AF24-4FB9368ADA78}" type="datetimeFigureOut">
              <a:rPr lang="it-IT" smtClean="0"/>
              <a:t>14/11/2016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4CB805E-47F0-4DE3-AF24-4FB9368ADA78}" type="datetimeFigureOut">
              <a:rPr lang="it-IT" smtClean="0"/>
              <a:t>14/11/2016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4CB805E-47F0-4DE3-AF24-4FB9368ADA78}" type="datetimeFigureOut">
              <a:rPr lang="it-IT" smtClean="0"/>
              <a:t>14/11/2016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4CB805E-47F0-4DE3-AF24-4FB9368ADA78}" type="datetimeFigureOut">
              <a:rPr lang="it-IT" smtClean="0"/>
              <a:t>14/11/2016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4CB805E-47F0-4DE3-AF24-4FB9368ADA78}" type="datetimeFigureOut">
              <a:rPr lang="it-IT" smtClean="0"/>
              <a:t>14/11/2016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4CB805E-47F0-4DE3-AF24-4FB9368ADA78}" type="datetimeFigureOut">
              <a:rPr lang="it-IT" smtClean="0"/>
              <a:t>14/11/2016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4CB805E-47F0-4DE3-AF24-4FB9368ADA78}" type="datetimeFigureOut">
              <a:rPr lang="it-IT" smtClean="0"/>
              <a:t>14/11/2016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4CB805E-47F0-4DE3-AF24-4FB9368ADA78}" type="datetimeFigureOut">
              <a:rPr lang="it-IT" smtClean="0"/>
              <a:t>14/11/2016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13347F-B058-4D44-B129-454B26205D4B}"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CB805E-47F0-4DE3-AF24-4FB9368ADA78}" type="datetimeFigureOut">
              <a:rPr lang="it-IT" smtClean="0"/>
              <a:t>14/11/2016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3347F-B058-4D44-B129-454B26205D4B}"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404664"/>
            <a:ext cx="8208912" cy="5201424"/>
          </a:xfrm>
          <a:prstGeom prst="rect">
            <a:avLst/>
          </a:prstGeom>
        </p:spPr>
        <p:txBody>
          <a:bodyPr wrap="square">
            <a:spAutoFit/>
          </a:bodyPr>
          <a:lstStyle/>
          <a:p>
            <a:pPr algn="ctr"/>
            <a:r>
              <a:rPr lang="it-IT" sz="2800" dirty="0" smtClean="0">
                <a:solidFill>
                  <a:srgbClr val="FF0000"/>
                </a:solidFill>
              </a:rPr>
              <a:t>Il “ritaglio” delle materie e gli interessi</a:t>
            </a:r>
          </a:p>
          <a:p>
            <a:endParaRPr lang="it-IT" sz="2000" dirty="0"/>
          </a:p>
          <a:p>
            <a:r>
              <a:rPr lang="it-IT" sz="2000" dirty="0" smtClean="0"/>
              <a:t>Corte cost., sent. 138/1972</a:t>
            </a:r>
          </a:p>
          <a:p>
            <a:endParaRPr lang="it-IT" sz="2400" dirty="0"/>
          </a:p>
          <a:p>
            <a:pPr algn="just"/>
            <a:r>
              <a:rPr lang="it-IT" sz="2400" dirty="0" smtClean="0"/>
              <a:t>“Non </a:t>
            </a:r>
            <a:r>
              <a:rPr lang="it-IT" sz="2400" dirty="0"/>
              <a:t>si può affermare, dunque, che per la definizione delle materie elencate nell'art. 117 Cost. sia sempre sufficiente il ricorso a criteri puramente formali e nominalistici. Anche se nel testo costituzionale solo per alcune di esse viene espressamente indicato il presupposto di un sottostante interesse di dimensione regionale, per tutte vale la considerazione che, pur nell'ambito di una stessa espressione linguistica, non é esclusa la possibilità di identificare materie sostanzialmente diverse secondo la </a:t>
            </a:r>
            <a:r>
              <a:rPr lang="it-IT" sz="2400" dirty="0">
                <a:solidFill>
                  <a:srgbClr val="FF0000"/>
                </a:solidFill>
              </a:rPr>
              <a:t>diversità degli interessi</a:t>
            </a:r>
            <a:r>
              <a:rPr lang="it-IT" sz="2400" dirty="0"/>
              <a:t>, regionali o </a:t>
            </a:r>
            <a:r>
              <a:rPr lang="it-IT" sz="2400" dirty="0" err="1"/>
              <a:t>sovraregionali</a:t>
            </a:r>
            <a:r>
              <a:rPr lang="it-IT" sz="2400" dirty="0"/>
              <a:t>, desumibile dall'esperienza sociale e giuridica</a:t>
            </a:r>
            <a:r>
              <a:rPr lang="it-IT" sz="2400" dirty="0" smtClean="0"/>
              <a:t>.”</a:t>
            </a:r>
            <a:endParaRPr lang="it-IT"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404665"/>
            <a:ext cx="7772400" cy="504056"/>
          </a:xfrm>
        </p:spPr>
        <p:txBody>
          <a:bodyPr>
            <a:normAutofit fontScale="90000"/>
          </a:bodyPr>
          <a:lstStyle/>
          <a:p>
            <a:r>
              <a:rPr lang="it-IT" dirty="0" err="1" smtClean="0"/>
              <a:t>dPR</a:t>
            </a:r>
            <a:r>
              <a:rPr lang="it-IT" dirty="0" smtClean="0"/>
              <a:t> 616/1977</a:t>
            </a:r>
            <a:endParaRPr lang="it-IT" dirty="0"/>
          </a:p>
        </p:txBody>
      </p:sp>
      <p:sp>
        <p:nvSpPr>
          <p:cNvPr id="3" name="Sottotitolo 2"/>
          <p:cNvSpPr>
            <a:spLocks noGrp="1"/>
          </p:cNvSpPr>
          <p:nvPr>
            <p:ph type="subTitle" idx="1"/>
          </p:nvPr>
        </p:nvSpPr>
        <p:spPr>
          <a:xfrm>
            <a:off x="611560" y="1196752"/>
            <a:ext cx="8136904" cy="5256584"/>
          </a:xfrm>
        </p:spPr>
        <p:txBody>
          <a:bodyPr>
            <a:normAutofit fontScale="77500" lnSpcReduction="20000"/>
          </a:bodyPr>
          <a:lstStyle/>
          <a:p>
            <a:pPr algn="l"/>
            <a:r>
              <a:rPr lang="it-IT" dirty="0" smtClean="0">
                <a:solidFill>
                  <a:schemeClr val="tx2">
                    <a:lumMod val="75000"/>
                  </a:schemeClr>
                </a:solidFill>
                <a:effectLst>
                  <a:outerShdw blurRad="38100" dist="38100" dir="2700000" algn="tl">
                    <a:srgbClr val="000000">
                      <a:alpha val="43137"/>
                    </a:srgbClr>
                  </a:outerShdw>
                </a:effectLst>
              </a:rPr>
              <a:t>Art. 51. Fiere e </a:t>
            </a:r>
            <a:r>
              <a:rPr lang="it-IT" dirty="0" smtClean="0">
                <a:solidFill>
                  <a:schemeClr val="tx2">
                    <a:lumMod val="75000"/>
                  </a:schemeClr>
                </a:solidFill>
                <a:effectLst>
                  <a:outerShdw blurRad="38100" dist="38100" dir="2700000" algn="tl">
                    <a:srgbClr val="000000">
                      <a:alpha val="43137"/>
                    </a:srgbClr>
                  </a:outerShdw>
                </a:effectLst>
              </a:rPr>
              <a:t>mercati. </a:t>
            </a:r>
          </a:p>
          <a:p>
            <a:pPr algn="just"/>
            <a:r>
              <a:rPr lang="it-IT" dirty="0" smtClean="0">
                <a:solidFill>
                  <a:schemeClr val="tx2">
                    <a:lumMod val="75000"/>
                  </a:schemeClr>
                </a:solidFill>
              </a:rPr>
              <a:t>Le </a:t>
            </a:r>
            <a:r>
              <a:rPr lang="it-IT" dirty="0" smtClean="0">
                <a:solidFill>
                  <a:schemeClr val="tx2">
                    <a:lumMod val="75000"/>
                  </a:schemeClr>
                </a:solidFill>
              </a:rPr>
              <a:t>funzioni amministrative relative alla materia "fiere e mercati" concernono tutte le strutture, i servizi e le </a:t>
            </a:r>
            <a:r>
              <a:rPr lang="it-IT" dirty="0" smtClean="0">
                <a:solidFill>
                  <a:schemeClr val="tx2">
                    <a:lumMod val="75000"/>
                  </a:schemeClr>
                </a:solidFill>
              </a:rPr>
              <a:t>attività </a:t>
            </a:r>
            <a:r>
              <a:rPr lang="it-IT" dirty="0" smtClean="0">
                <a:solidFill>
                  <a:schemeClr val="tx2">
                    <a:lumMod val="75000"/>
                  </a:schemeClr>
                </a:solidFill>
              </a:rPr>
              <a:t>riguardanti l'istituzione, l'ordinamento e lo svolgimento di fiere di qualsiasi genere, di esposizioni e mostre agricole, industriali e commerciali anche di oggetti d'arte, di mercati all'ingrosso e alla produzione di prodotti ortofrutticoli, carne e prodotti ittici.</a:t>
            </a:r>
          </a:p>
          <a:p>
            <a:pPr algn="l"/>
            <a:r>
              <a:rPr lang="it-IT" dirty="0" smtClean="0">
                <a:solidFill>
                  <a:schemeClr val="tx2">
                    <a:lumMod val="75000"/>
                  </a:schemeClr>
                </a:solidFill>
                <a:effectLst>
                  <a:outerShdw blurRad="38100" dist="38100" dir="2700000" algn="tl">
                    <a:srgbClr val="000000">
                      <a:alpha val="43137"/>
                    </a:srgbClr>
                  </a:outerShdw>
                </a:effectLst>
              </a:rPr>
              <a:t>Art. 53. Competenze dello </a:t>
            </a:r>
            <a:r>
              <a:rPr lang="it-IT" dirty="0" smtClean="0">
                <a:solidFill>
                  <a:schemeClr val="tx2">
                    <a:lumMod val="75000"/>
                  </a:schemeClr>
                </a:solidFill>
                <a:effectLst>
                  <a:outerShdw blurRad="38100" dist="38100" dir="2700000" algn="tl">
                    <a:srgbClr val="000000">
                      <a:alpha val="43137"/>
                    </a:srgbClr>
                  </a:outerShdw>
                </a:effectLst>
              </a:rPr>
              <a:t>Stato. </a:t>
            </a:r>
          </a:p>
          <a:p>
            <a:pPr algn="just"/>
            <a:r>
              <a:rPr lang="it-IT" dirty="0" smtClean="0">
                <a:solidFill>
                  <a:schemeClr val="tx2">
                    <a:lumMod val="75000"/>
                  </a:schemeClr>
                </a:solidFill>
              </a:rPr>
              <a:t>Sono </a:t>
            </a:r>
            <a:r>
              <a:rPr lang="it-IT" dirty="0" smtClean="0">
                <a:solidFill>
                  <a:schemeClr val="tx2">
                    <a:lumMod val="75000"/>
                  </a:schemeClr>
                </a:solidFill>
              </a:rPr>
              <a:t>di competenza dello Stato le funzioni amministrative concernenti: 1) gli enti fiera Internazionali di Milano, di Bari e di Verona; ferme le </a:t>
            </a:r>
            <a:r>
              <a:rPr lang="it-IT" smtClean="0">
                <a:solidFill>
                  <a:schemeClr val="tx2">
                    <a:lumMod val="75000"/>
                  </a:schemeClr>
                </a:solidFill>
              </a:rPr>
              <a:t>qualificazioni </a:t>
            </a:r>
            <a:r>
              <a:rPr lang="it-IT" smtClean="0">
                <a:solidFill>
                  <a:schemeClr val="tx2">
                    <a:lumMod val="75000"/>
                  </a:schemeClr>
                </a:solidFill>
              </a:rPr>
              <a:t>già </a:t>
            </a:r>
            <a:r>
              <a:rPr lang="it-IT" dirty="0" smtClean="0">
                <a:solidFill>
                  <a:schemeClr val="tx2">
                    <a:lumMod val="75000"/>
                  </a:schemeClr>
                </a:solidFill>
              </a:rPr>
              <a:t>riconosciute alla data di entrata in vigore del presente decreto, la natura internazionale di altre fiere e' dichiarata con provvedimento dello Stato; 2) le esposizioni universali; 3) la formazione e la tenuta del calendario delle fiere, sentite le regioni.</a:t>
            </a:r>
            <a:endParaRPr lang="it-IT" dirty="0">
              <a:solidFill>
                <a:schemeClr val="tx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fontScale="90000"/>
          </a:bodyPr>
          <a:lstStyle/>
          <a:p>
            <a:r>
              <a:rPr lang="it-IT" dirty="0" smtClean="0"/>
              <a:t>d.lgs. 112/1998</a:t>
            </a:r>
            <a:endParaRPr lang="it-IT" dirty="0"/>
          </a:p>
        </p:txBody>
      </p:sp>
      <p:sp>
        <p:nvSpPr>
          <p:cNvPr id="3" name="Segnaposto contenuto 2"/>
          <p:cNvSpPr>
            <a:spLocks noGrp="1"/>
          </p:cNvSpPr>
          <p:nvPr>
            <p:ph idx="1"/>
          </p:nvPr>
        </p:nvSpPr>
        <p:spPr>
          <a:xfrm>
            <a:off x="457200" y="764704"/>
            <a:ext cx="8435280" cy="5688632"/>
          </a:xfrm>
        </p:spPr>
        <p:txBody>
          <a:bodyPr>
            <a:normAutofit fontScale="62500" lnSpcReduction="20000"/>
          </a:bodyPr>
          <a:lstStyle/>
          <a:p>
            <a:pPr>
              <a:buNone/>
            </a:pPr>
            <a:r>
              <a:rPr lang="it-IT" b="1" dirty="0" smtClean="0"/>
              <a:t>Art. 39. Definizioni </a:t>
            </a:r>
          </a:p>
          <a:p>
            <a:pPr marL="0" indent="0" algn="just">
              <a:buNone/>
            </a:pPr>
            <a:r>
              <a:rPr lang="it-IT" dirty="0" smtClean="0">
                <a:solidFill>
                  <a:schemeClr val="tx2">
                    <a:lumMod val="75000"/>
                  </a:schemeClr>
                </a:solidFill>
              </a:rPr>
              <a:t>Le funzioni amministrative relative materia "</a:t>
            </a:r>
            <a:r>
              <a:rPr lang="it-IT" dirty="0" smtClean="0">
                <a:solidFill>
                  <a:schemeClr val="tx2">
                    <a:lumMod val="75000"/>
                  </a:schemeClr>
                </a:solidFill>
                <a:effectLst>
                  <a:outerShdw blurRad="38100" dist="38100" dir="2700000" algn="tl">
                    <a:srgbClr val="000000">
                      <a:alpha val="43137"/>
                    </a:srgbClr>
                  </a:outerShdw>
                </a:effectLst>
              </a:rPr>
              <a:t>fiere e mercati</a:t>
            </a:r>
            <a:r>
              <a:rPr lang="it-IT" dirty="0" smtClean="0">
                <a:solidFill>
                  <a:schemeClr val="tx2">
                    <a:lumMod val="75000"/>
                  </a:schemeClr>
                </a:solidFill>
              </a:rPr>
              <a:t>" ricomprendono le </a:t>
            </a:r>
            <a:r>
              <a:rPr lang="it-IT" dirty="0" smtClean="0">
                <a:solidFill>
                  <a:schemeClr val="tx2">
                    <a:lumMod val="75000"/>
                  </a:schemeClr>
                </a:solidFill>
              </a:rPr>
              <a:t>attività </a:t>
            </a:r>
            <a:r>
              <a:rPr lang="it-IT" dirty="0" smtClean="0">
                <a:solidFill>
                  <a:schemeClr val="tx2">
                    <a:lumMod val="75000"/>
                  </a:schemeClr>
                </a:solidFill>
              </a:rPr>
              <a:t>non permanenti, volte a promuovere il commercio, la cultura, l'arte e la tecnica attraverso la presentazione da parte di una </a:t>
            </a:r>
            <a:r>
              <a:rPr lang="it-IT" dirty="0" smtClean="0">
                <a:solidFill>
                  <a:schemeClr val="tx2">
                    <a:lumMod val="75000"/>
                  </a:schemeClr>
                </a:solidFill>
              </a:rPr>
              <a:t>pluralità </a:t>
            </a:r>
            <a:r>
              <a:rPr lang="it-IT" dirty="0" smtClean="0">
                <a:solidFill>
                  <a:schemeClr val="tx2">
                    <a:lumMod val="75000"/>
                  </a:schemeClr>
                </a:solidFill>
              </a:rPr>
              <a:t>di espositori di beni o di servizi nel contesto di un evento rappresentativo dei settori produttivi interessati. Quelle relative alla materia "commercio" ricomprendono </a:t>
            </a:r>
            <a:r>
              <a:rPr lang="it-IT" dirty="0" smtClean="0">
                <a:solidFill>
                  <a:schemeClr val="tx2">
                    <a:lumMod val="75000"/>
                  </a:schemeClr>
                </a:solidFill>
              </a:rPr>
              <a:t>l'attività di </a:t>
            </a:r>
            <a:r>
              <a:rPr lang="it-IT" dirty="0" smtClean="0">
                <a:solidFill>
                  <a:schemeClr val="tx2">
                    <a:lumMod val="75000"/>
                  </a:schemeClr>
                </a:solidFill>
              </a:rPr>
              <a:t>commercio all'ingrosso, commercio al minuto, </a:t>
            </a:r>
            <a:r>
              <a:rPr lang="it-IT" dirty="0" smtClean="0">
                <a:solidFill>
                  <a:schemeClr val="tx2">
                    <a:lumMod val="75000"/>
                  </a:schemeClr>
                </a:solidFill>
              </a:rPr>
              <a:t>l'attività </a:t>
            </a:r>
            <a:r>
              <a:rPr lang="it-IT" dirty="0" smtClean="0">
                <a:solidFill>
                  <a:schemeClr val="tx2">
                    <a:lumMod val="75000"/>
                  </a:schemeClr>
                </a:solidFill>
              </a:rPr>
              <a:t>di somministrazione al pubblico di bevande e alimenti, </a:t>
            </a:r>
            <a:r>
              <a:rPr lang="it-IT" dirty="0">
                <a:solidFill>
                  <a:schemeClr val="tx2">
                    <a:lumMod val="75000"/>
                  </a:schemeClr>
                </a:solidFill>
              </a:rPr>
              <a:t>l'attività </a:t>
            </a:r>
            <a:r>
              <a:rPr lang="it-IT" dirty="0" smtClean="0">
                <a:solidFill>
                  <a:schemeClr val="tx2">
                    <a:lumMod val="75000"/>
                  </a:schemeClr>
                </a:solidFill>
              </a:rPr>
              <a:t>di commercio su aree pubbliche, </a:t>
            </a:r>
            <a:r>
              <a:rPr lang="it-IT" dirty="0">
                <a:solidFill>
                  <a:schemeClr val="tx2">
                    <a:lumMod val="75000"/>
                  </a:schemeClr>
                </a:solidFill>
              </a:rPr>
              <a:t>l'attività </a:t>
            </a:r>
            <a:r>
              <a:rPr lang="it-IT" dirty="0" smtClean="0">
                <a:solidFill>
                  <a:schemeClr val="tx2">
                    <a:lumMod val="75000"/>
                  </a:schemeClr>
                </a:solidFill>
              </a:rPr>
              <a:t>di commercio dei pubblici esercizi e le forme speciali di vendita. Si intendono </a:t>
            </a:r>
            <a:r>
              <a:rPr lang="it-IT" dirty="0" smtClean="0">
                <a:solidFill>
                  <a:schemeClr val="tx2">
                    <a:lumMod val="75000"/>
                  </a:schemeClr>
                </a:solidFill>
              </a:rPr>
              <a:t>altresì </a:t>
            </a:r>
            <a:r>
              <a:rPr lang="it-IT" dirty="0" smtClean="0">
                <a:solidFill>
                  <a:schemeClr val="tx2">
                    <a:lumMod val="75000"/>
                  </a:schemeClr>
                </a:solidFill>
              </a:rPr>
              <a:t>ricomprese le </a:t>
            </a:r>
            <a:r>
              <a:rPr lang="it-IT" dirty="0" smtClean="0">
                <a:solidFill>
                  <a:schemeClr val="tx2">
                    <a:lumMod val="75000"/>
                  </a:schemeClr>
                </a:solidFill>
              </a:rPr>
              <a:t>attività </a:t>
            </a:r>
            <a:r>
              <a:rPr lang="it-IT" dirty="0" smtClean="0">
                <a:solidFill>
                  <a:schemeClr val="tx2">
                    <a:lumMod val="75000"/>
                  </a:schemeClr>
                </a:solidFill>
              </a:rPr>
              <a:t>concernenti la promozione dell'associazionismo e della cooperazione nel settore del commercio e l'assistenza integrativa alle piccole e medie imprese sempre nel settore del commercio.</a:t>
            </a:r>
          </a:p>
          <a:p>
            <a:pPr marL="0" indent="0">
              <a:buNone/>
            </a:pPr>
            <a:r>
              <a:rPr lang="it-IT" b="1" dirty="0" smtClean="0"/>
              <a:t>Art. 40. Funzioni e compiti conservati allo Stato  </a:t>
            </a:r>
          </a:p>
          <a:p>
            <a:pPr marL="0" indent="0" algn="just">
              <a:buNone/>
            </a:pPr>
            <a:r>
              <a:rPr lang="it-IT" dirty="0" smtClean="0">
                <a:solidFill>
                  <a:schemeClr val="tx2">
                    <a:lumMod val="75000"/>
                  </a:schemeClr>
                </a:solidFill>
              </a:rPr>
              <a:t>Sono conservate allo Stato le funzioni amministrative concernenti: a) le competenze attribuite allo Stato dal decreto legislativo recante riforma della disciplina in materia di commercio; b) le esposizioni universali; c) il riconoscimento della qualifica delle manifestazioni fieristiche di rilevanza internazionale; d) la pubblicazione del calendario annuale delle manifestazioni fieristiche di rilevanza internazionale e nazionale; e) il coordinamento, sentite le regioni interessate, dei tempi di svolgimento delle manifestazioni fieristiche di rilievo internazionale.</a:t>
            </a:r>
            <a:endParaRPr lang="it-IT" dirty="0">
              <a:solidFill>
                <a:schemeClr val="tx2">
                  <a:lumMod val="75000"/>
                </a:schemeClr>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503</Words>
  <Application>Microsoft Office PowerPoint</Application>
  <PresentationFormat>Presentazione su schermo (4:3)</PresentationFormat>
  <Paragraphs>15</Paragraphs>
  <Slides>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vt:i4>
      </vt:variant>
    </vt:vector>
  </HeadingPairs>
  <TitlesOfParts>
    <vt:vector size="6" baseType="lpstr">
      <vt:lpstr>Arial</vt:lpstr>
      <vt:lpstr>Calibri</vt:lpstr>
      <vt:lpstr>Tema di Office</vt:lpstr>
      <vt:lpstr>Presentazione standard di PowerPoint</vt:lpstr>
      <vt:lpstr>dPR 616/1977</vt:lpstr>
      <vt:lpstr>d.lgs. 112/1998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roberto bin</dc:creator>
  <cp:lastModifiedBy>roberto bin</cp:lastModifiedBy>
  <cp:revision>4</cp:revision>
  <dcterms:created xsi:type="dcterms:W3CDTF">2012-11-12T10:05:43Z</dcterms:created>
  <dcterms:modified xsi:type="dcterms:W3CDTF">2016-11-14T10:05:39Z</dcterms:modified>
</cp:coreProperties>
</file>